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71" r:id="rId3"/>
    <p:sldId id="372" r:id="rId4"/>
    <p:sldId id="333" r:id="rId5"/>
    <p:sldId id="362" r:id="rId6"/>
    <p:sldId id="367" r:id="rId7"/>
    <p:sldId id="368" r:id="rId8"/>
    <p:sldId id="364" r:id="rId9"/>
    <p:sldId id="373" r:id="rId10"/>
    <p:sldId id="363" r:id="rId11"/>
    <p:sldId id="374" r:id="rId12"/>
    <p:sldId id="366" r:id="rId13"/>
    <p:sldId id="369" r:id="rId14"/>
    <p:sldId id="307" r:id="rId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ксим Васянович" initials="МВ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 autoAdjust="0"/>
    <p:restoredTop sz="93842" autoAdjust="0"/>
  </p:normalViewPr>
  <p:slideViewPr>
    <p:cSldViewPr>
      <p:cViewPr varScale="1">
        <p:scale>
          <a:sx n="60" d="100"/>
          <a:sy n="60" d="100"/>
        </p:scale>
        <p:origin x="1108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7049C-D23D-41D7-B687-ECE934B72EB1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32D45-FF9D-4586-9417-F5A800401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0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2D45-FF9D-4586-9417-F5A80040154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F58B-64C9-4B33-9CE2-FC0B43737FF4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219D-A13A-4CA9-81B8-74E7015D2984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6663-8FA6-4BF7-8CE0-F42D2CEAB17B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1612-926E-4E05-8D8A-6737C483A91F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C6D7-3B12-4D10-B436-DA055A8AB1C1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51AF-A0CF-4343-9B91-032283D88A77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FAE2-D449-4057-99F0-8D7C27EF1988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142B6-31A1-4541-A8F5-33D098866B68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D37C-E6AC-42BF-B9B7-508F220C9686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9960C-D881-4847-A3C6-42E778879135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E514F-9F90-42A4-A017-77504B918CE9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A7E6D-9BBA-4F94-837B-E3C2FA68D0D4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«Проблемы радиоэкологии и пограничных дисциплин», г. Заречный, 6.09.2018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x91.ru" TargetMode="External"/><Relationship Id="rId2" Type="http://schemas.openxmlformats.org/officeDocument/2006/relationships/hyperlink" Target="http://www.ax91.ru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410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Докладчик: Васянович М.Е.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41560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</a:rPr>
              <a:t>Современные проблемы контроля выбросов радиоактивных веществ в атмосферный воздух на предприятиях ядерного топливного цикла</a:t>
            </a:r>
            <a:endParaRPr lang="ru-R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451F9C-5188-D386-EA7E-6002C90FE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2" y="46182"/>
            <a:ext cx="6919776" cy="2803525"/>
          </a:xfrm>
          <a:prstGeom prst="rect">
            <a:avLst/>
          </a:prstGeom>
        </p:spPr>
      </p:pic>
      <p:sp>
        <p:nvSpPr>
          <p:cNvPr id="2" name="Номер слайда 29">
            <a:extLst>
              <a:ext uri="{FF2B5EF4-FFF2-40B4-BE49-F238E27FC236}">
                <a16:creationId xmlns:a16="http://schemas.microsoft.com/office/drawing/2014/main" id="{613B8E3F-D5A3-3F18-6501-432B003E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1</a:t>
            </a:fld>
            <a:endParaRPr lang="en-GB" sz="2000" b="1" dirty="0"/>
          </a:p>
        </p:txBody>
      </p:sp>
      <p:sp>
        <p:nvSpPr>
          <p:cNvPr id="7" name="Нижний колонтитул 13">
            <a:extLst>
              <a:ext uri="{FF2B5EF4-FFF2-40B4-BE49-F238E27FC236}">
                <a16:creationId xmlns:a16="http://schemas.microsoft.com/office/drawing/2014/main" id="{D17F1CF4-FD50-E2A0-1F0C-70E0944C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10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22DAD6-8F6E-CB4A-3FB9-34B5344D9CF1}"/>
              </a:ext>
            </a:extLst>
          </p:cNvPr>
          <p:cNvSpPr txBox="1"/>
          <p:nvPr/>
        </p:nvSpPr>
        <p:spPr>
          <a:xfrm>
            <a:off x="0" y="1088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Современное состояние отбора проб аэрозольных частиц в вентиляционных трубах (Смоленская АЭС)</a:t>
            </a:r>
          </a:p>
        </p:txBody>
      </p:sp>
      <p:pic>
        <p:nvPicPr>
          <p:cNvPr id="3" name="Объект 11">
            <a:extLst>
              <a:ext uri="{FF2B5EF4-FFF2-40B4-BE49-F238E27FC236}">
                <a16:creationId xmlns:a16="http://schemas.microsoft.com/office/drawing/2014/main" id="{F2F16A35-A44A-4066-21E7-109C43F6F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1759"/>
            <a:ext cx="5562600" cy="5518129"/>
          </a:xfrm>
          <a:prstGeom prst="rect">
            <a:avLst/>
          </a:prstGeom>
        </p:spPr>
      </p:pic>
      <p:sp>
        <p:nvSpPr>
          <p:cNvPr id="4" name="Нижний колонтитул 13">
            <a:extLst>
              <a:ext uri="{FF2B5EF4-FFF2-40B4-BE49-F238E27FC236}">
                <a16:creationId xmlns:a16="http://schemas.microsoft.com/office/drawing/2014/main" id="{8F8DB6D1-0D04-54CE-3AC0-189FA3476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849DF3-5FB8-1429-65D7-AD2707D92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006941"/>
            <a:ext cx="1219200" cy="21653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0B68AC-3E9E-8D7F-9B15-CB84272D0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3950" y="1831609"/>
            <a:ext cx="2609850" cy="8953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642FED-CDBE-552C-8BB6-97E7A9B41ABD}"/>
              </a:ext>
            </a:extLst>
          </p:cNvPr>
          <p:cNvSpPr txBox="1"/>
          <p:nvPr/>
        </p:nvSpPr>
        <p:spPr>
          <a:xfrm>
            <a:off x="5486400" y="3685710"/>
            <a:ext cx="35370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Линейная скорость воздуха в трубе от 4,5 до 9,5 м/с</a:t>
            </a: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Среднее значение линейной скорости в точке пробоотбора – 6,5 м/с</a:t>
            </a: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67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11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22DAD6-8F6E-CB4A-3FB9-34B5344D9CF1}"/>
              </a:ext>
            </a:extLst>
          </p:cNvPr>
          <p:cNvSpPr txBox="1"/>
          <p:nvPr/>
        </p:nvSpPr>
        <p:spPr>
          <a:xfrm>
            <a:off x="0" y="1088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Современное состояние отбора проб аэрозольных частиц в вентиляционных трубах (Смоленская АЭС)</a:t>
            </a:r>
          </a:p>
        </p:txBody>
      </p:sp>
      <p:pic>
        <p:nvPicPr>
          <p:cNvPr id="3" name="Объект 11">
            <a:extLst>
              <a:ext uri="{FF2B5EF4-FFF2-40B4-BE49-F238E27FC236}">
                <a16:creationId xmlns:a16="http://schemas.microsoft.com/office/drawing/2014/main" id="{F2F16A35-A44A-4066-21E7-109C43F6F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1759"/>
            <a:ext cx="5562600" cy="5518129"/>
          </a:xfrm>
          <a:prstGeom prst="rect">
            <a:avLst/>
          </a:prstGeom>
        </p:spPr>
      </p:pic>
      <p:sp>
        <p:nvSpPr>
          <p:cNvPr id="4" name="Нижний колонтитул 13">
            <a:extLst>
              <a:ext uri="{FF2B5EF4-FFF2-40B4-BE49-F238E27FC236}">
                <a16:creationId xmlns:a16="http://schemas.microsoft.com/office/drawing/2014/main" id="{8F8DB6D1-0D04-54CE-3AC0-189FA3476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849DF3-5FB8-1429-65D7-AD2707D92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006941"/>
            <a:ext cx="1219200" cy="21653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0B68AC-3E9E-8D7F-9B15-CB84272D0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3950" y="1831609"/>
            <a:ext cx="2609850" cy="895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7B7F66-BFCF-E7A4-E5BB-9CB0EA2A8560}"/>
              </a:ext>
            </a:extLst>
          </p:cNvPr>
          <p:cNvSpPr txBox="1"/>
          <p:nvPr/>
        </p:nvSpPr>
        <p:spPr>
          <a:xfrm>
            <a:off x="5486400" y="3685710"/>
            <a:ext cx="35370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Линейная скорость воздуха в трубе от 4,5 до 9,5 м/с</a:t>
            </a: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Среднее значение линейной скорости в точке пробоотбора – 6,5 м/с</a:t>
            </a: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 линейной скорости в точке контроля – 0,7 м/с</a:t>
            </a:r>
          </a:p>
        </p:txBody>
      </p:sp>
    </p:spTree>
    <p:extLst>
      <p:ext uri="{BB962C8B-B14F-4D97-AF65-F5344CB8AC3E}">
        <p14:creationId xmlns:p14="http://schemas.microsoft.com/office/powerpoint/2010/main" val="1967437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12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37FB7D-989C-1190-12A9-543440A1EE93}"/>
              </a:ext>
            </a:extLst>
          </p:cNvPr>
          <p:cNvSpPr txBox="1"/>
          <p:nvPr/>
        </p:nvSpPr>
        <p:spPr>
          <a:xfrm>
            <a:off x="0" y="1088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Международный опыт по отбору проб аэрозольных частиц в вентиляционных трубах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0D95ADC-6ED5-52DB-D440-B594F8533D18}"/>
              </a:ext>
            </a:extLst>
          </p:cNvPr>
          <p:cNvSpPr txBox="1">
            <a:spLocks/>
          </p:cNvSpPr>
          <p:nvPr/>
        </p:nvSpPr>
        <p:spPr>
          <a:xfrm>
            <a:off x="0" y="858337"/>
            <a:ext cx="5077691" cy="578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АЭС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Моховце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 Словакия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B57C83-0FA7-3D2E-AABE-A6CC9F719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36985"/>
            <a:ext cx="4094018" cy="2730678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3BAB8F41-69E4-BDA2-3506-C41AE4AA67DA}"/>
              </a:ext>
            </a:extLst>
          </p:cNvPr>
          <p:cNvSpPr txBox="1">
            <a:spLocks/>
          </p:cNvSpPr>
          <p:nvPr/>
        </p:nvSpPr>
        <p:spPr>
          <a:xfrm>
            <a:off x="131617" y="1516267"/>
            <a:ext cx="9012383" cy="4438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реакторной установки – ВВЭР-440</a:t>
            </a:r>
          </a:p>
          <a:p>
            <a:pPr algn="r"/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строительства – 1983 г.</a:t>
            </a:r>
          </a:p>
          <a:p>
            <a:pPr algn="r"/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ввода в эксплуатацию – 09.07.1998</a:t>
            </a:r>
          </a:p>
          <a:p>
            <a:pPr algn="r"/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системы </a:t>
            </a:r>
          </a:p>
          <a:p>
            <a:pPr algn="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радиационного контроля </a:t>
            </a:r>
          </a:p>
          <a:p>
            <a:pPr algn="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EUCOM Siemens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1997г.</a:t>
            </a:r>
          </a:p>
          <a:p>
            <a:pPr algn="r"/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Пробоотборная гребенка включает в себя двадцать специально разработанных насадок с линейной скоростью газовоздушного потока внутри пробоотборной системы в диапазоне от 10 м/с до 20 м/с в зависимости от линейной скорости воздуха в вентиляционной трубе </a:t>
            </a:r>
          </a:p>
        </p:txBody>
      </p:sp>
      <p:sp>
        <p:nvSpPr>
          <p:cNvPr id="3" name="Нижний колонтитул 13">
            <a:extLst>
              <a:ext uri="{FF2B5EF4-FFF2-40B4-BE49-F238E27FC236}">
                <a16:creationId xmlns:a16="http://schemas.microsoft.com/office/drawing/2014/main" id="{CF0F0A7B-B973-CCF2-EDF5-1C125BC5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</p:spTree>
    <p:extLst>
      <p:ext uri="{BB962C8B-B14F-4D97-AF65-F5344CB8AC3E}">
        <p14:creationId xmlns:p14="http://schemas.microsoft.com/office/powerpoint/2010/main" val="1973763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13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22DAD6-8F6E-CB4A-3FB9-34B5344D9CF1}"/>
              </a:ext>
            </a:extLst>
          </p:cNvPr>
          <p:cNvSpPr txBox="1"/>
          <p:nvPr/>
        </p:nvSpPr>
        <p:spPr>
          <a:xfrm>
            <a:off x="0" y="2094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4" name="Нижний колонтитул 13">
            <a:extLst>
              <a:ext uri="{FF2B5EF4-FFF2-40B4-BE49-F238E27FC236}">
                <a16:creationId xmlns:a16="http://schemas.microsoft.com/office/drawing/2014/main" id="{93E31645-0591-E662-5093-CFD48ADB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73F5B-C4C1-09D1-75DA-A73A43C8452B}"/>
              </a:ext>
            </a:extLst>
          </p:cNvPr>
          <p:cNvSpPr txBox="1"/>
          <p:nvPr/>
        </p:nvSpPr>
        <p:spPr>
          <a:xfrm>
            <a:off x="228600" y="1219200"/>
            <a:ext cx="876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пробоотборная линия вентиляционной системы для контроля радиоактивных аэрозолей должна быть исследована на предмет выполнения условий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изокинетического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отбора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требуется автоматизированное управление линейной скоростью газовоздушной смеси в точке пробоотбора (начало транспортной линии) и в точке контроля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транспортная линия вентиляционной системы из-за большого кол-ва поворотов, изгибов, некачественных сварных швов и т.д. может представлять из себя аналог «аэрозольного фильтра», в котором могут оседать аэрозольные частицы и этот фактор необходимо учитывать</a:t>
            </a:r>
          </a:p>
        </p:txBody>
      </p:sp>
    </p:spTree>
    <p:extLst>
      <p:ext uri="{BB962C8B-B14F-4D97-AF65-F5344CB8AC3E}">
        <p14:creationId xmlns:p14="http://schemas.microsoft.com/office/powerpoint/2010/main" val="904992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19400" y="6629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502694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	</a:t>
            </a:r>
          </a:p>
          <a:p>
            <a:pPr algn="ctr"/>
            <a:r>
              <a:rPr lang="ru-RU" sz="54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483448D-3A78-4528-A469-B745A65DA480}" type="slidenum">
              <a:rPr lang="en-US" sz="2000" smtClean="0"/>
              <a:pPr/>
              <a:t>14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61DD4-4F35-A979-3EB0-6E3E6E84C4BD}"/>
              </a:ext>
            </a:extLst>
          </p:cNvPr>
          <p:cNvSpPr txBox="1"/>
          <p:nvPr/>
        </p:nvSpPr>
        <p:spPr>
          <a:xfrm>
            <a:off x="152400" y="4800600"/>
            <a:ext cx="723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ООО «Агентство Экологической Безопасности «Альфа-Х91»</a:t>
            </a:r>
          </a:p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www.ax91.ru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info@ax91.ru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тел: +7 (343) 362-34-21</a:t>
            </a: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г. Екатеринбург, ул. Восточная, 56, оф. 718.</a:t>
            </a:r>
          </a:p>
        </p:txBody>
      </p:sp>
      <p:sp>
        <p:nvSpPr>
          <p:cNvPr id="3" name="Нижний колонтитул 13">
            <a:extLst>
              <a:ext uri="{FF2B5EF4-FFF2-40B4-BE49-F238E27FC236}">
                <a16:creationId xmlns:a16="http://schemas.microsoft.com/office/drawing/2014/main" id="{FB138C75-9FB8-1186-0D0C-EB1A4C83C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2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22DAD6-8F6E-CB4A-3FB9-34B5344D9CF1}"/>
              </a:ext>
            </a:extLst>
          </p:cNvPr>
          <p:cNvSpPr txBox="1"/>
          <p:nvPr/>
        </p:nvSpPr>
        <p:spPr>
          <a:xfrm>
            <a:off x="0" y="2094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О компании</a:t>
            </a:r>
          </a:p>
        </p:txBody>
      </p:sp>
      <p:sp>
        <p:nvSpPr>
          <p:cNvPr id="4" name="Нижний колонтитул 13">
            <a:extLst>
              <a:ext uri="{FF2B5EF4-FFF2-40B4-BE49-F238E27FC236}">
                <a16:creationId xmlns:a16="http://schemas.microsoft.com/office/drawing/2014/main" id="{93E31645-0591-E662-5093-CFD48ADB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C57DC2-B512-259F-454D-33E31ACE9B91}"/>
              </a:ext>
            </a:extLst>
          </p:cNvPr>
          <p:cNvSpPr txBox="1"/>
          <p:nvPr/>
        </p:nvSpPr>
        <p:spPr>
          <a:xfrm>
            <a:off x="228600" y="93493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</a:rPr>
              <a:t>Год основания – 1991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3DB27-70C2-81AC-2DE9-B9645D45F426}"/>
              </a:ext>
            </a:extLst>
          </p:cNvPr>
          <p:cNvSpPr txBox="1"/>
          <p:nvPr/>
        </p:nvSpPr>
        <p:spPr>
          <a:xfrm>
            <a:off x="152400" y="1735753"/>
            <a:ext cx="8915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</a:rPr>
              <a:t>Основные направления деятельности:</a:t>
            </a:r>
          </a:p>
          <a:p>
            <a:r>
              <a:rPr lang="ru-RU" sz="2200" dirty="0">
                <a:latin typeface="Times New Roman" panose="02020603050405020304" pitchFamily="18" charset="0"/>
              </a:rPr>
              <a:t>- инвентаризация источников выбросов и сбросов </a:t>
            </a:r>
          </a:p>
          <a:p>
            <a:r>
              <a:rPr lang="ru-RU" sz="2200" dirty="0">
                <a:latin typeface="Times New Roman" panose="02020603050405020304" pitchFamily="18" charset="0"/>
              </a:rPr>
              <a:t>радиоактивных веществ на объектах </a:t>
            </a:r>
          </a:p>
          <a:p>
            <a:r>
              <a:rPr lang="ru-RU" sz="2200" dirty="0">
                <a:latin typeface="Times New Roman" panose="02020603050405020304" pitchFamily="18" charset="0"/>
              </a:rPr>
              <a:t>использования атомной энергии</a:t>
            </a:r>
          </a:p>
          <a:p>
            <a:endParaRPr lang="ru-RU" sz="2200" dirty="0">
              <a:latin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</a:rPr>
              <a:t>- оценка радиационного воздействия на население и персонал при штатной эксплуатации объектов использования атомной энергии</a:t>
            </a:r>
          </a:p>
          <a:p>
            <a:endParaRPr lang="ru-RU" sz="2200" dirty="0">
              <a:latin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</a:rPr>
              <a:t>- разработка методического обеспечения по оценке и контролю радиационного воздействия на население и персонал</a:t>
            </a:r>
          </a:p>
          <a:p>
            <a:endParaRPr lang="ru-RU" sz="2200" dirty="0">
              <a:latin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</a:rPr>
              <a:t>- разработка автоматизированных рабочих мест для оценки дозовых нагрузок и содержания радиоактивных веществ в компонентах окружающей среды</a:t>
            </a:r>
            <a:endParaRPr lang="ru-RU" sz="2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64DF30-F276-E190-0AD5-772DD771F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00" y="1003265"/>
            <a:ext cx="2160000" cy="20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84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3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22DAD6-8F6E-CB4A-3FB9-34B5344D9CF1}"/>
              </a:ext>
            </a:extLst>
          </p:cNvPr>
          <p:cNvSpPr txBox="1"/>
          <p:nvPr/>
        </p:nvSpPr>
        <p:spPr>
          <a:xfrm>
            <a:off x="0" y="1088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Существующее оборудование автоматизированной системы контроля выбросов радиоактивных веществ</a:t>
            </a:r>
          </a:p>
        </p:txBody>
      </p:sp>
      <p:sp>
        <p:nvSpPr>
          <p:cNvPr id="4" name="Нижний колонтитул 13">
            <a:extLst>
              <a:ext uri="{FF2B5EF4-FFF2-40B4-BE49-F238E27FC236}">
                <a16:creationId xmlns:a16="http://schemas.microsoft.com/office/drawing/2014/main" id="{93E31645-0591-E662-5093-CFD48ADB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114B87-C47C-E264-5695-EB1E7B5BB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98526"/>
            <a:ext cx="1440000" cy="19087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5E2992-BF5B-BD6B-B236-BA961702A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49" y="5434655"/>
            <a:ext cx="2406502" cy="11459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77D740-361A-E499-A6E3-BEC5F59DB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689"/>
            <a:ext cx="1800000" cy="22234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9121C4-FA9E-75BF-94E3-B6D765C86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51" y="1015419"/>
            <a:ext cx="1800000" cy="22025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48849A-B7D5-234E-76C5-090A1B2AF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00" y="3334655"/>
            <a:ext cx="1800000" cy="210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22C7F7-CA38-1263-6684-AD58F1A94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02" y="5033146"/>
            <a:ext cx="1800000" cy="13382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39BB11-2E03-8BE2-7DAC-1DFFC757682F}"/>
              </a:ext>
            </a:extLst>
          </p:cNvPr>
          <p:cNvSpPr txBox="1"/>
          <p:nvPr/>
        </p:nvSpPr>
        <p:spPr>
          <a:xfrm>
            <a:off x="4472323" y="1752976"/>
            <a:ext cx="464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</a:rPr>
              <a:t>ООО «НПП «Доза»</a:t>
            </a:r>
          </a:p>
          <a:p>
            <a:endParaRPr lang="ru-RU" sz="2200" dirty="0">
              <a:latin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</a:rPr>
              <a:t>АО «Пятигорский завод «Импульс»</a:t>
            </a:r>
          </a:p>
          <a:p>
            <a:endParaRPr lang="ru-RU" sz="2200" dirty="0">
              <a:latin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</a:rPr>
              <a:t>ООО НПП «</a:t>
            </a:r>
            <a:r>
              <a:rPr lang="ru-RU" sz="2200" dirty="0" err="1">
                <a:latin typeface="Times New Roman" panose="02020603050405020304" pitchFamily="18" charset="0"/>
              </a:rPr>
              <a:t>Радико</a:t>
            </a:r>
            <a:r>
              <a:rPr lang="ru-RU" sz="2200" dirty="0">
                <a:latin typeface="Times New Roman" panose="02020603050405020304" pitchFamily="18" charset="0"/>
              </a:rPr>
              <a:t>»</a:t>
            </a:r>
          </a:p>
          <a:p>
            <a:endParaRPr lang="ru-RU" sz="2200" dirty="0">
              <a:latin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</a:rPr>
              <a:t>АО «НПЦ «Аспект»</a:t>
            </a:r>
          </a:p>
          <a:p>
            <a:endParaRPr lang="ru-RU" sz="2200" dirty="0">
              <a:latin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</a:rPr>
              <a:t>ФГУП «ПСЗ»</a:t>
            </a:r>
          </a:p>
        </p:txBody>
      </p:sp>
    </p:spTree>
    <p:extLst>
      <p:ext uri="{BB962C8B-B14F-4D97-AF65-F5344CB8AC3E}">
        <p14:creationId xmlns:p14="http://schemas.microsoft.com/office/powerpoint/2010/main" val="3523614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4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22DAD6-8F6E-CB4A-3FB9-34B5344D9CF1}"/>
              </a:ext>
            </a:extLst>
          </p:cNvPr>
          <p:cNvSpPr txBox="1"/>
          <p:nvPr/>
        </p:nvSpPr>
        <p:spPr>
          <a:xfrm>
            <a:off x="0" y="1088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Современное состояние радиационного контроля газовоздушных выбросов радиоактивных веществ на российских предприятиях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D375-FA6A-C2BA-C40A-1EBFC568C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6223"/>
            <a:ext cx="535305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2D9D2A-87A1-F93C-0FB6-F63FAC5C9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535305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B93443-B95C-4A02-86DA-6032A0AC0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535305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CB6587-FAA1-A21D-2014-906816A20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535305" cy="4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0E780EC-ABDE-CAD4-54B8-FC3F73E8C93E}"/>
              </a:ext>
            </a:extLst>
          </p:cNvPr>
          <p:cNvSpPr txBox="1"/>
          <p:nvPr/>
        </p:nvSpPr>
        <p:spPr>
          <a:xfrm>
            <a:off x="914400" y="1059657"/>
            <a:ext cx="8077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спектрометрической и радиометрической аппаратуры для автоматизированного радиационного контроля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изготовление фильтрующих аналитических материалов для контроля радиоактивных веществ в газовоздушных выбросах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спектрометрической и радиометрической аппаратуры для лабораторного радиационного контроля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обеспечение системы радиационного контроля газовоздушных выбросов радиоактивных веществ 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отечественных жидких сцинтилляторов для измерения бета- и альфа-излучающих радионуклидов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обоснования корректного отбора проб аэрозольных частиц в вентиляционных системах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3728B32-C47D-4CD8-62A3-A8CB16C96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" y="4656846"/>
            <a:ext cx="753354" cy="75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BCF3266-D6B9-72DE-4D78-89D78FE76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71246"/>
            <a:ext cx="753354" cy="7533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13">
            <a:extLst>
              <a:ext uri="{FF2B5EF4-FFF2-40B4-BE49-F238E27FC236}">
                <a16:creationId xmlns:a16="http://schemas.microsoft.com/office/drawing/2014/main" id="{A3F39A17-6370-15F3-A554-D9CA3DE6C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</p:spTree>
    <p:extLst>
      <p:ext uri="{BB962C8B-B14F-4D97-AF65-F5344CB8AC3E}">
        <p14:creationId xmlns:p14="http://schemas.microsoft.com/office/powerpoint/2010/main" val="229564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5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22DAD6-8F6E-CB4A-3FB9-34B5344D9CF1}"/>
              </a:ext>
            </a:extLst>
          </p:cNvPr>
          <p:cNvSpPr txBox="1"/>
          <p:nvPr/>
        </p:nvSpPr>
        <p:spPr>
          <a:xfrm>
            <a:off x="0" y="1088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Arial" pitchFamily="34" charset="0"/>
                <a:cs typeface="Arial" pitchFamily="34" charset="0"/>
              </a:rPr>
              <a:t>Изокинетичность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отбора проб аэрозольных частиц в вентиляционных трубах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C28F8-320E-587E-4701-BF9A51C58604}"/>
              </a:ext>
            </a:extLst>
          </p:cNvPr>
          <p:cNvSpPr txBox="1"/>
          <p:nvPr/>
        </p:nvSpPr>
        <p:spPr>
          <a:xfrm>
            <a:off x="3739118" y="857069"/>
            <a:ext cx="525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Изокинетический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отбор проб аэрозольных частиц: отбор проб при расходе, обеспечивающем скорость и направление пылегазового потока, поступающего на вход насадки отбора проб, такие же, как скорость и направление потока в трубе в точках отбора проб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A3DCE4-17D9-8CC1-5906-6B8B46AF3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82911"/>
            <a:ext cx="3429000" cy="5727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F2187E-08FA-14B2-D334-AF20F377F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18" y="3244850"/>
            <a:ext cx="3429000" cy="3352407"/>
          </a:xfrm>
          <a:prstGeom prst="rect">
            <a:avLst/>
          </a:prstGeom>
        </p:spPr>
      </p:pic>
      <p:sp>
        <p:nvSpPr>
          <p:cNvPr id="3" name="Нижний колонтитул 13">
            <a:extLst>
              <a:ext uri="{FF2B5EF4-FFF2-40B4-BE49-F238E27FC236}">
                <a16:creationId xmlns:a16="http://schemas.microsoft.com/office/drawing/2014/main" id="{57933700-FA38-CF7C-08C8-2F500309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</p:spTree>
    <p:extLst>
      <p:ext uri="{BB962C8B-B14F-4D97-AF65-F5344CB8AC3E}">
        <p14:creationId xmlns:p14="http://schemas.microsoft.com/office/powerpoint/2010/main" val="272459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6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22DAD6-8F6E-CB4A-3FB9-34B5344D9CF1}"/>
              </a:ext>
            </a:extLst>
          </p:cNvPr>
          <p:cNvSpPr txBox="1"/>
          <p:nvPr/>
        </p:nvSpPr>
        <p:spPr>
          <a:xfrm>
            <a:off x="0" y="2094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Рекомендации стандартов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EDF9F1F-C1F0-A0B6-6E1B-7B3B028D93E2}"/>
              </a:ext>
            </a:extLst>
          </p:cNvPr>
          <p:cNvSpPr txBox="1">
            <a:spLocks/>
          </p:cNvSpPr>
          <p:nvPr/>
        </p:nvSpPr>
        <p:spPr>
          <a:xfrm>
            <a:off x="2308" y="886980"/>
            <a:ext cx="9065491" cy="2362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 ИСО 2889-2010 - использовать насадки с постоянным внутренним диаметром.</a:t>
            </a:r>
          </a:p>
          <a:p>
            <a:pPr algn="l"/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 ИСО 2889-2021 - использовать насадки не только с увеличивающимся внутренним диаметром, но и со специальным кожухом (опытные данные, снижение потерь при изменении расхода)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DDE287-6BBB-8CA2-F331-760D134A7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998041"/>
            <a:ext cx="5400000" cy="34789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15B389-D2B1-B74E-1A8D-0B3877D78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95" y="4729233"/>
            <a:ext cx="2161905" cy="1800000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5497E7CD-C6A3-E717-435B-CE301270F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025939"/>
            <a:ext cx="2520000" cy="1889882"/>
          </a:xfrm>
          <a:prstGeom prst="rect">
            <a:avLst/>
          </a:prstGeom>
        </p:spPr>
      </p:pic>
      <p:sp>
        <p:nvSpPr>
          <p:cNvPr id="3" name="Нижний колонтитул 13">
            <a:extLst>
              <a:ext uri="{FF2B5EF4-FFF2-40B4-BE49-F238E27FC236}">
                <a16:creationId xmlns:a16="http://schemas.microsoft.com/office/drawing/2014/main" id="{B1C7A874-3ABD-2491-74FA-369A5E6DD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</p:spTree>
    <p:extLst>
      <p:ext uri="{BB962C8B-B14F-4D97-AF65-F5344CB8AC3E}">
        <p14:creationId xmlns:p14="http://schemas.microsoft.com/office/powerpoint/2010/main" val="1920103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7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22DAD6-8F6E-CB4A-3FB9-34B5344D9CF1}"/>
              </a:ext>
            </a:extLst>
          </p:cNvPr>
          <p:cNvSpPr txBox="1"/>
          <p:nvPr/>
        </p:nvSpPr>
        <p:spPr>
          <a:xfrm>
            <a:off x="32327" y="257145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ИСО 2889-2021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449F7-3DC3-ADB8-A3B7-8779DF013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898526"/>
            <a:ext cx="3240000" cy="30308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70FA6C-1A54-C48D-F894-3365260B8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933045"/>
            <a:ext cx="4320000" cy="29625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CFB853-C1D3-AC34-CF6F-F0E614EFE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00" y="3274181"/>
            <a:ext cx="3240000" cy="3370469"/>
          </a:xfrm>
          <a:prstGeom prst="rect">
            <a:avLst/>
          </a:prstGeom>
        </p:spPr>
      </p:pic>
      <p:sp>
        <p:nvSpPr>
          <p:cNvPr id="3" name="Нижний колонтитул 13">
            <a:extLst>
              <a:ext uri="{FF2B5EF4-FFF2-40B4-BE49-F238E27FC236}">
                <a16:creationId xmlns:a16="http://schemas.microsoft.com/office/drawing/2014/main" id="{A959A9D4-2F94-EDC1-0F34-2CAA3A429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</p:spTree>
    <p:extLst>
      <p:ext uri="{BB962C8B-B14F-4D97-AF65-F5344CB8AC3E}">
        <p14:creationId xmlns:p14="http://schemas.microsoft.com/office/powerpoint/2010/main" val="412549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8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4C7D26-232F-3CCD-BE42-49815EEE5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893908"/>
            <a:ext cx="3960000" cy="5412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5B9DE3-ADC2-645C-BBD6-6FFC7B046C5F}"/>
              </a:ext>
            </a:extLst>
          </p:cNvPr>
          <p:cNvSpPr txBox="1"/>
          <p:nvPr/>
        </p:nvSpPr>
        <p:spPr>
          <a:xfrm>
            <a:off x="0" y="1088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Современное состояние отбора проб аэрозольных частиц в вентиляционных трубах на российских предприятиях </a:t>
            </a:r>
          </a:p>
        </p:txBody>
      </p:sp>
      <p:sp>
        <p:nvSpPr>
          <p:cNvPr id="6" name="Нижний колонтитул 13">
            <a:extLst>
              <a:ext uri="{FF2B5EF4-FFF2-40B4-BE49-F238E27FC236}">
                <a16:creationId xmlns:a16="http://schemas.microsoft.com/office/drawing/2014/main" id="{B20C3D7F-E45E-5B5C-8000-DD4B6266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5E87FB-9A3B-0270-1F3B-53BA0E97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8" y="1066304"/>
            <a:ext cx="4464279" cy="50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8A5CB38-A3BF-41B1-94C4-CF3DBE8C4303}" type="slidenum">
              <a:rPr lang="en-GB" sz="2000" b="1" smtClean="0"/>
              <a:pPr/>
              <a:t>9</a:t>
            </a:fld>
            <a:endParaRPr lang="en-GB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00" y="762000"/>
            <a:ext cx="8610600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22DAD6-8F6E-CB4A-3FB9-34B5344D9CF1}"/>
              </a:ext>
            </a:extLst>
          </p:cNvPr>
          <p:cNvSpPr txBox="1"/>
          <p:nvPr/>
        </p:nvSpPr>
        <p:spPr>
          <a:xfrm>
            <a:off x="0" y="1088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Современное состояние отбора проб аэрозольных частиц в вентиляционных трубах (Смоленская АЭС)</a:t>
            </a:r>
          </a:p>
        </p:txBody>
      </p:sp>
      <p:sp>
        <p:nvSpPr>
          <p:cNvPr id="4" name="Нижний колонтитул 13">
            <a:extLst>
              <a:ext uri="{FF2B5EF4-FFF2-40B4-BE49-F238E27FC236}">
                <a16:creationId xmlns:a16="http://schemas.microsoft.com/office/drawing/2014/main" id="{8F8DB6D1-0D04-54CE-3AC0-189FA3476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«Проблемы прикладной спектрометрии и радиометрии» им. В.Н. Даниленко, 16 – 18 октября 2023 г. , г. Москва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4E9415-7EE9-5AB1-CDF8-48A1394A4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06475"/>
            <a:ext cx="5581650" cy="5378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63EB86-E3DB-D5CB-CCFF-0103E39BB020}"/>
              </a:ext>
            </a:extLst>
          </p:cNvPr>
          <p:cNvSpPr txBox="1"/>
          <p:nvPr/>
        </p:nvSpPr>
        <p:spPr>
          <a:xfrm>
            <a:off x="5486400" y="1451425"/>
            <a:ext cx="350519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длина пробоотборной трассы - 59 м</a:t>
            </a:r>
          </a:p>
          <a:p>
            <a:pPr algn="l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кол-во загибов на 90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– 9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шт.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кол-во загибов на 135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шт.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диаметр пробоотборной трубки – 25 мм</a:t>
            </a:r>
          </a:p>
        </p:txBody>
      </p:sp>
    </p:spTree>
    <p:extLst>
      <p:ext uri="{BB962C8B-B14F-4D97-AF65-F5344CB8AC3E}">
        <p14:creationId xmlns:p14="http://schemas.microsoft.com/office/powerpoint/2010/main" val="2591735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defRPr sz="1600" dirty="0" smtClean="0">
            <a:solidFill>
              <a:srgbClr val="000000"/>
            </a:solidFill>
            <a:latin typeface="Times New Roman" panose="02020603050405020304" pitchFamily="18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6065</TotalTime>
  <Words>1010</Words>
  <Application>Microsoft Office PowerPoint</Application>
  <PresentationFormat>Экран (4:3)</PresentationFormat>
  <Paragraphs>117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Максим</dc:creator>
  <cp:lastModifiedBy>Максим Васянович</cp:lastModifiedBy>
  <cp:revision>524</cp:revision>
  <dcterms:created xsi:type="dcterms:W3CDTF">2016-11-03T09:54:53Z</dcterms:created>
  <dcterms:modified xsi:type="dcterms:W3CDTF">2023-10-18T06:48:09Z</dcterms:modified>
</cp:coreProperties>
</file>